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Helvetica Neue"/>
      <p:regular r:id="rId29"/>
      <p:bold r:id="rId30"/>
      <p:italic r:id="rId31"/>
      <p:boldItalic r:id="rId32"/>
    </p:embeddedFont>
    <p:embeddedFont>
      <p:font typeface="Oswal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5" roundtripDataSignature="AMtx7mjxOE6iCC4MRA0s75PGVFLlFiNI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-italic.fntdata"/><Relationship Id="rId30" Type="http://schemas.openxmlformats.org/officeDocument/2006/relationships/font" Target="fonts/HelveticaNeue-bold.fntdata"/><Relationship Id="rId11" Type="http://schemas.openxmlformats.org/officeDocument/2006/relationships/slide" Target="slides/slide6.xml"/><Relationship Id="rId33" Type="http://schemas.openxmlformats.org/officeDocument/2006/relationships/font" Target="fonts/Oswald-regular.fntdata"/><Relationship Id="rId10" Type="http://schemas.openxmlformats.org/officeDocument/2006/relationships/slide" Target="slides/slide5.xml"/><Relationship Id="rId32" Type="http://schemas.openxmlformats.org/officeDocument/2006/relationships/font" Target="fonts/HelveticaNeue-boldItalic.fntdata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font" Target="fonts/Oswa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Introduce entire team</a:t>
            </a:r>
            <a:endParaRPr/>
          </a:p>
        </p:txBody>
      </p:sp>
      <p:sp>
        <p:nvSpPr>
          <p:cNvPr id="129" name="Google Shape;12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f67689bf6_0_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210" name="Google Shape;210;g2af67689bf6_0_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f67689bf6_0_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217" name="Google Shape;217;g2af67689bf6_0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af67689bf6_0_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236" name="Google Shape;236;g2af67689bf6_0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f843018c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243" name="Google Shape;243;g2af843018c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af67689bf6_0_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250" name="Google Shape;250;g2af67689bf6_0_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af67689bf6_0_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259" name="Google Shape;259;g2af67689bf6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66" name="Google Shape;266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0259471558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30259471558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3" name="Google Shape;273;g30259471558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07585ccc1c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307585ccc1c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1" name="Google Shape;281;g307585ccc1c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af843018c8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2af843018c8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9" name="Google Shape;289;g2af843018c8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137" name="Google Shape;13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3efe0b492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145" name="Google Shape;145;g313efe0b492_0_1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f67689bf6_0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154" name="Google Shape;154;g2af67689bf6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af67689bf6_0_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161" name="Google Shape;161;g2af67689bf6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f67689bf6_0_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168" name="Google Shape;168;g2af67689bf6_0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af67689bf6_0_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177" name="Google Shape;177;g2af67689bf6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2f9691c963_3_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193" name="Google Shape;193;g32f9691c963_3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2f9691c963_3_1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Go over SOW/ what we are doing for project</a:t>
            </a:r>
            <a:endParaRPr/>
          </a:p>
        </p:txBody>
      </p:sp>
      <p:sp>
        <p:nvSpPr>
          <p:cNvPr id="201" name="Google Shape;201;g32f9691c963_3_1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7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/>
          <p:nvPr>
            <p:ph type="title"/>
          </p:nvPr>
        </p:nvSpPr>
        <p:spPr>
          <a:xfrm>
            <a:off x="603251" y="539751"/>
            <a:ext cx="10985500" cy="717551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4" name="Google Shape;54;p28"/>
          <p:cNvSpPr txBox="1"/>
          <p:nvPr>
            <p:ph idx="1" type="body"/>
          </p:nvPr>
        </p:nvSpPr>
        <p:spPr>
          <a:xfrm>
            <a:off x="603251" y="1186482"/>
            <a:ext cx="10985500" cy="467389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55" name="Google Shape;55;p28"/>
          <p:cNvSpPr txBox="1"/>
          <p:nvPr>
            <p:ph idx="2" type="body"/>
          </p:nvPr>
        </p:nvSpPr>
        <p:spPr>
          <a:xfrm>
            <a:off x="603251" y="2124252"/>
            <a:ext cx="10985500" cy="412800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800"/>
            </a:lvl1pPr>
            <a:lvl2pPr indent="-228600" lvl="1" marL="914400" algn="l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800"/>
            </a:lvl2pPr>
            <a:lvl3pPr indent="-228600" lvl="2" marL="1371600" algn="l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800"/>
            </a:lvl3pPr>
            <a:lvl4pPr indent="-228600" lvl="3" marL="1828800" algn="l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800"/>
            </a:lvl4pPr>
            <a:lvl5pPr indent="-228600" lvl="4" marL="2286000" algn="l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800"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Stateme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9"/>
          <p:cNvSpPr txBox="1"/>
          <p:nvPr>
            <p:ph idx="1" type="body"/>
          </p:nvPr>
        </p:nvSpPr>
        <p:spPr>
          <a:xfrm>
            <a:off x="603251" y="2460422"/>
            <a:ext cx="10985500" cy="1937157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5867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5867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5867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5867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5867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59" name="Google Shape;59;p29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>
  <p:cSld name="Big Fac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0"/>
          <p:cNvSpPr txBox="1"/>
          <p:nvPr>
            <p:ph idx="1" type="body"/>
          </p:nvPr>
        </p:nvSpPr>
        <p:spPr>
          <a:xfrm>
            <a:off x="603251" y="537964"/>
            <a:ext cx="10985500" cy="3620792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12533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12533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12533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12533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12533"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62" name="Google Shape;62;p30"/>
          <p:cNvSpPr txBox="1"/>
          <p:nvPr>
            <p:ph idx="2" type="body"/>
          </p:nvPr>
        </p:nvSpPr>
        <p:spPr>
          <a:xfrm>
            <a:off x="603251" y="4131090"/>
            <a:ext cx="10985500" cy="467389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63" name="Google Shape;63;p30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1"/>
          <p:cNvSpPr txBox="1"/>
          <p:nvPr>
            <p:ph idx="1" type="body"/>
          </p:nvPr>
        </p:nvSpPr>
        <p:spPr>
          <a:xfrm>
            <a:off x="1215012" y="5337728"/>
            <a:ext cx="10100027" cy="318489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867"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66" name="Google Shape;66;p31"/>
          <p:cNvSpPr txBox="1"/>
          <p:nvPr>
            <p:ph idx="2" type="body"/>
          </p:nvPr>
        </p:nvSpPr>
        <p:spPr>
          <a:xfrm>
            <a:off x="876962" y="2469931"/>
            <a:ext cx="10438077" cy="191814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4267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4267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4267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4267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4267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67" name="Google Shape;67;p31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2"/>
          <p:cNvSpPr/>
          <p:nvPr>
            <p:ph idx="2" type="pic"/>
          </p:nvPr>
        </p:nvSpPr>
        <p:spPr>
          <a:xfrm>
            <a:off x="7880351" y="508001"/>
            <a:ext cx="3719549" cy="2974839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32"/>
          <p:cNvSpPr/>
          <p:nvPr>
            <p:ph idx="3" type="pic"/>
          </p:nvPr>
        </p:nvSpPr>
        <p:spPr>
          <a:xfrm>
            <a:off x="6750051" y="1989137"/>
            <a:ext cx="5219700" cy="6075091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32"/>
          <p:cNvSpPr/>
          <p:nvPr>
            <p:ph idx="4" type="pic"/>
          </p:nvPr>
        </p:nvSpPr>
        <p:spPr>
          <a:xfrm>
            <a:off x="-69849" y="247651"/>
            <a:ext cx="8305800" cy="6229351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32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/>
          <p:nvPr>
            <p:ph idx="2" type="pic"/>
          </p:nvPr>
        </p:nvSpPr>
        <p:spPr>
          <a:xfrm>
            <a:off x="-666749" y="-2762249"/>
            <a:ext cx="13525500" cy="108204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33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 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6000749" y="6553263"/>
            <a:ext cx="184400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333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446bf2e97_8_121"/>
          <p:cNvSpPr txBox="1"/>
          <p:nvPr>
            <p:ph idx="10" type="dt"/>
          </p:nvPr>
        </p:nvSpPr>
        <p:spPr>
          <a:xfrm>
            <a:off x="1016000" y="5608544"/>
            <a:ext cx="33252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g31446bf2e97_8_121"/>
          <p:cNvSpPr txBox="1"/>
          <p:nvPr>
            <p:ph idx="11" type="ftr"/>
          </p:nvPr>
        </p:nvSpPr>
        <p:spPr>
          <a:xfrm>
            <a:off x="4895273" y="5608544"/>
            <a:ext cx="49875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g31446bf2e97_8_121"/>
          <p:cNvSpPr txBox="1"/>
          <p:nvPr>
            <p:ph idx="12" type="sldNum"/>
          </p:nvPr>
        </p:nvSpPr>
        <p:spPr>
          <a:xfrm>
            <a:off x="10437091" y="5608544"/>
            <a:ext cx="33252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4"/>
          <p:cNvSpPr txBox="1"/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/>
        </p:txBody>
      </p:sp>
      <p:sp>
        <p:nvSpPr>
          <p:cNvPr id="88" name="Google Shape;88;p34"/>
          <p:cNvSpPr txBox="1"/>
          <p:nvPr>
            <p:ph idx="1" type="subTitle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/>
        </p:txBody>
      </p:sp>
      <p:sp>
        <p:nvSpPr>
          <p:cNvPr id="89" name="Google Shape;89;p34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5"/>
          <p:cNvSpPr txBox="1"/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/>
        </p:txBody>
      </p:sp>
      <p:sp>
        <p:nvSpPr>
          <p:cNvPr id="92" name="Google Shape;92;p35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/>
          <p:nvPr>
            <p:ph idx="1" type="body"/>
          </p:nvPr>
        </p:nvSpPr>
        <p:spPr>
          <a:xfrm>
            <a:off x="600671" y="5929932"/>
            <a:ext cx="10985501" cy="318489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867"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7" name="Google Shape;17;p20"/>
          <p:cNvSpPr txBox="1"/>
          <p:nvPr>
            <p:ph type="title"/>
          </p:nvPr>
        </p:nvSpPr>
        <p:spPr>
          <a:xfrm>
            <a:off x="603249" y="1287497"/>
            <a:ext cx="10985503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5867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8" name="Google Shape;18;p20"/>
          <p:cNvSpPr txBox="1"/>
          <p:nvPr>
            <p:ph idx="2" type="body"/>
          </p:nvPr>
        </p:nvSpPr>
        <p:spPr>
          <a:xfrm>
            <a:off x="600671" y="3611595"/>
            <a:ext cx="10985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6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36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36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7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" name="Google Shape;99;p37"/>
          <p:cNvSpPr txBox="1"/>
          <p:nvPr>
            <p:ph idx="1" type="body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/>
        </p:txBody>
      </p:sp>
      <p:sp>
        <p:nvSpPr>
          <p:cNvPr id="100" name="Google Shape;100;p37"/>
          <p:cNvSpPr txBox="1"/>
          <p:nvPr>
            <p:ph idx="2" type="body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/>
        </p:txBody>
      </p:sp>
      <p:sp>
        <p:nvSpPr>
          <p:cNvPr id="101" name="Google Shape;101;p37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8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38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9"/>
          <p:cNvSpPr txBox="1"/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/>
        </p:txBody>
      </p:sp>
      <p:sp>
        <p:nvSpPr>
          <p:cNvPr id="107" name="Google Shape;107;p39"/>
          <p:cNvSpPr txBox="1"/>
          <p:nvPr>
            <p:ph idx="1" type="body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/>
        </p:txBody>
      </p:sp>
      <p:sp>
        <p:nvSpPr>
          <p:cNvPr id="108" name="Google Shape;108;p39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0"/>
          <p:cNvSpPr txBox="1"/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/>
        </p:txBody>
      </p:sp>
      <p:sp>
        <p:nvSpPr>
          <p:cNvPr id="111" name="Google Shape;111;p40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1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1"/>
          <p:cNvSpPr txBox="1"/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/>
        </p:txBody>
      </p:sp>
      <p:sp>
        <p:nvSpPr>
          <p:cNvPr id="115" name="Google Shape;115;p41"/>
          <p:cNvSpPr txBox="1"/>
          <p:nvPr>
            <p:ph idx="1" type="subTitle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  <p:sp>
        <p:nvSpPr>
          <p:cNvPr id="116" name="Google Shape;116;p41"/>
          <p:cNvSpPr txBox="1"/>
          <p:nvPr>
            <p:ph idx="2" type="body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" name="Google Shape;117;p41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2"/>
          <p:cNvSpPr txBox="1"/>
          <p:nvPr>
            <p:ph idx="1" type="body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42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3"/>
          <p:cNvSpPr txBox="1"/>
          <p:nvPr>
            <p:ph type="title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/>
        </p:txBody>
      </p:sp>
      <p:sp>
        <p:nvSpPr>
          <p:cNvPr id="123" name="Google Shape;123;p43"/>
          <p:cNvSpPr txBox="1"/>
          <p:nvPr>
            <p:ph idx="1" type="body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43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4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>
  <p:cSld name="Title &amp; Photo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1"/>
          <p:cNvSpPr/>
          <p:nvPr>
            <p:ph idx="2" type="pic"/>
          </p:nvPr>
        </p:nvSpPr>
        <p:spPr>
          <a:xfrm>
            <a:off x="-577849" y="-647700"/>
            <a:ext cx="13373099" cy="8009467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21"/>
          <p:cNvSpPr txBox="1"/>
          <p:nvPr>
            <p:ph type="title"/>
          </p:nvPr>
        </p:nvSpPr>
        <p:spPr>
          <a:xfrm>
            <a:off x="603251" y="3562351"/>
            <a:ext cx="109855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5867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3" name="Google Shape;23;p21"/>
          <p:cNvSpPr txBox="1"/>
          <p:nvPr>
            <p:ph idx="1" type="body"/>
          </p:nvPr>
        </p:nvSpPr>
        <p:spPr>
          <a:xfrm>
            <a:off x="603846" y="553069"/>
            <a:ext cx="10984311" cy="318489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867"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4" name="Google Shape;24;p21"/>
          <p:cNvSpPr txBox="1"/>
          <p:nvPr>
            <p:ph idx="3" type="body"/>
          </p:nvPr>
        </p:nvSpPr>
        <p:spPr>
          <a:xfrm>
            <a:off x="603251" y="5804955"/>
            <a:ext cx="10985500" cy="558476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>
  <p:cSld name="Title &amp; Photo Al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2"/>
          <p:cNvSpPr/>
          <p:nvPr>
            <p:ph idx="2" type="pic"/>
          </p:nvPr>
        </p:nvSpPr>
        <p:spPr>
          <a:xfrm>
            <a:off x="5486400" y="-101600"/>
            <a:ext cx="6072419" cy="7067549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22"/>
          <p:cNvSpPr txBox="1"/>
          <p:nvPr>
            <p:ph type="title"/>
          </p:nvPr>
        </p:nvSpPr>
        <p:spPr>
          <a:xfrm>
            <a:off x="603251" y="635000"/>
            <a:ext cx="4889500" cy="2941136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" type="body"/>
          </p:nvPr>
        </p:nvSpPr>
        <p:spPr>
          <a:xfrm>
            <a:off x="603251" y="3530288"/>
            <a:ext cx="4889500" cy="2692712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0" name="Google Shape;30;p22"/>
          <p:cNvSpPr txBox="1"/>
          <p:nvPr>
            <p:ph idx="12" type="sldNum"/>
          </p:nvPr>
        </p:nvSpPr>
        <p:spPr>
          <a:xfrm>
            <a:off x="6000750" y="6547879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3"/>
          <p:cNvSpPr txBox="1"/>
          <p:nvPr>
            <p:ph type="title"/>
          </p:nvPr>
        </p:nvSpPr>
        <p:spPr>
          <a:xfrm>
            <a:off x="603251" y="539751"/>
            <a:ext cx="10985500" cy="716581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3" name="Google Shape;33;p23"/>
          <p:cNvSpPr txBox="1"/>
          <p:nvPr>
            <p:ph idx="1" type="body"/>
          </p:nvPr>
        </p:nvSpPr>
        <p:spPr>
          <a:xfrm>
            <a:off x="603251" y="1186482"/>
            <a:ext cx="10985500" cy="467389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4" name="Google Shape;34;p23"/>
          <p:cNvSpPr txBox="1"/>
          <p:nvPr>
            <p:ph idx="2" type="body"/>
          </p:nvPr>
        </p:nvSpPr>
        <p:spPr>
          <a:xfrm>
            <a:off x="603251" y="2124252"/>
            <a:ext cx="10985500" cy="412800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"/>
          <p:cNvSpPr txBox="1"/>
          <p:nvPr>
            <p:ph idx="1" type="body"/>
          </p:nvPr>
        </p:nvSpPr>
        <p:spPr>
          <a:xfrm>
            <a:off x="603251" y="2124252"/>
            <a:ext cx="10985500" cy="412800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 txBox="1"/>
          <p:nvPr>
            <p:ph idx="1" type="body"/>
          </p:nvPr>
        </p:nvSpPr>
        <p:spPr>
          <a:xfrm>
            <a:off x="603251" y="1186482"/>
            <a:ext cx="4889500" cy="467389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1" name="Google Shape;41;p25"/>
          <p:cNvSpPr txBox="1"/>
          <p:nvPr>
            <p:ph idx="2" type="body"/>
          </p:nvPr>
        </p:nvSpPr>
        <p:spPr>
          <a:xfrm>
            <a:off x="603251" y="2124252"/>
            <a:ext cx="4889500" cy="412831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2" name="Google Shape;42;p25"/>
          <p:cNvSpPr/>
          <p:nvPr>
            <p:ph idx="3" type="pic"/>
          </p:nvPr>
        </p:nvSpPr>
        <p:spPr>
          <a:xfrm>
            <a:off x="6096000" y="-203633"/>
            <a:ext cx="5458437" cy="7277916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25"/>
          <p:cNvSpPr txBox="1"/>
          <p:nvPr>
            <p:ph type="title"/>
          </p:nvPr>
        </p:nvSpPr>
        <p:spPr>
          <a:xfrm>
            <a:off x="603251" y="539751"/>
            <a:ext cx="4889500" cy="717551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4" name="Google Shape;44;p25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6"/>
          <p:cNvSpPr txBox="1"/>
          <p:nvPr>
            <p:ph type="title"/>
          </p:nvPr>
        </p:nvSpPr>
        <p:spPr>
          <a:xfrm>
            <a:off x="603249" y="2266951"/>
            <a:ext cx="10985503" cy="23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b="0" sz="5867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7" name="Google Shape;47;p26"/>
          <p:cNvSpPr txBox="1"/>
          <p:nvPr>
            <p:ph idx="12" type="sldNum"/>
          </p:nvPr>
        </p:nvSpPr>
        <p:spPr>
          <a:xfrm>
            <a:off x="6000750" y="6547879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7"/>
          <p:cNvSpPr txBox="1"/>
          <p:nvPr>
            <p:ph type="title"/>
          </p:nvPr>
        </p:nvSpPr>
        <p:spPr>
          <a:xfrm>
            <a:off x="603251" y="539750"/>
            <a:ext cx="10985500" cy="71747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0" name="Google Shape;50;p27"/>
          <p:cNvSpPr txBox="1"/>
          <p:nvPr>
            <p:ph idx="1" type="body"/>
          </p:nvPr>
        </p:nvSpPr>
        <p:spPr>
          <a:xfrm>
            <a:off x="603251" y="1186482"/>
            <a:ext cx="10985500" cy="467389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800"/>
            </a:lvl1pPr>
            <a:lvl2pPr indent="-279400" lvl="1" marL="914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2267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51" name="Google Shape;51;p27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603251" y="539751"/>
            <a:ext cx="10985500" cy="716581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603251" y="2124252"/>
            <a:ext cx="10985500" cy="412800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68300" lvl="2" marL="1371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68300" lvl="3" marL="1828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68300" lvl="4" marL="22860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8300" lvl="5" marL="2743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68300" lvl="6" marL="3200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68300" lvl="7" marL="3657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68300" lvl="8" marL="4114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" name="Google Shape;12;p16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933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667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867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867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867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867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867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867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867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867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b="0" i="0" sz="1333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ocs.google.com/document/d/12xPxs-eEq7j2hQJJqDLVT8GRpS043vXR/edit?usp=sharing&amp;ouid=110599729963025934502&amp;rtpof=true&amp;sd=true" TargetMode="External"/><Relationship Id="rId4" Type="http://schemas.openxmlformats.org/officeDocument/2006/relationships/hyperlink" Target="https://docs.google.com/spreadsheets/d/1EW4jw6UTjLRFKgNMHX8dDCHBUTezTEff/edit?usp=sharing&amp;ouid=107381365896716394908&amp;rtpof=true&amp;sd=true" TargetMode="External"/><Relationship Id="rId5" Type="http://schemas.openxmlformats.org/officeDocument/2006/relationships/hyperlink" Target="https://drive.google.com/file/d/1-OYAXhE_VNa2HEIUaqrMsEnmM6n1byTM/view?usp=sharing" TargetMode="External"/><Relationship Id="rId6" Type="http://schemas.openxmlformats.org/officeDocument/2006/relationships/hyperlink" Target="https://drive.google.com/file/d/1-OYAXhE_VNa2HEIUaqrMsEnmM6n1byTM/view?usp=sharing" TargetMode="External"/><Relationship Id="rId7" Type="http://schemas.openxmlformats.org/officeDocument/2006/relationships/hyperlink" Target="https://drive.google.com/drive/u/1/folders/1tNLjaTXCHHGR3aj57hh_cwsvcxyvC9gZ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Eskdagoat/Qorvo_F24_SD/blob/main/Computer/EclypseZ7_rev0-Copy%20of%20Hardware.drawio.png" TargetMode="External"/><Relationship Id="rId4" Type="http://schemas.openxmlformats.org/officeDocument/2006/relationships/hyperlink" Target="https://drive.google.com/file/d/1T-pwVIz0hq2_Y7UtJyPqOeqf3zUyu65T/view?usp=sharing" TargetMode="External"/><Relationship Id="rId5" Type="http://schemas.openxmlformats.org/officeDocument/2006/relationships/hyperlink" Target="https://drive.google.com/file/d/160kdAaAV0NY_ayJcjMtF-tfUStRySigD/view?usp=drive_link" TargetMode="External"/><Relationship Id="rId6" Type="http://schemas.openxmlformats.org/officeDocument/2006/relationships/hyperlink" Target="https://docs.google.com/spreadsheets/d/1gCcwoqTL5Q1OWnNtlzgVcPDNgDzSYUWK/edit?usp=sharing&amp;ouid=107381365896716394908&amp;rtpof=true&amp;sd=true" TargetMode="External"/><Relationship Id="rId7" Type="http://schemas.openxmlformats.org/officeDocument/2006/relationships/hyperlink" Target="https://docs.google.com/spreadsheets/d/1AHl4adl9FItj2iR3OMR_92WSFGTbiJoH/edit?usp=sharing&amp;ouid=107381365896716394908&amp;rtpof=true&amp;sd=true" TargetMode="External"/><Relationship Id="rId8" Type="http://schemas.openxmlformats.org/officeDocument/2006/relationships/hyperlink" Target="https://drive.google.com/file/d/1gj4ihwZLrleZlPM9NNzuHCE9azPeyET0/view?usp=sharing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Eskdagoat/Qorvo_F24_SD/blob/main/SD2_Spring25/Computer/ez7n_sdr_transceiver_with_clock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23.jpg"/><Relationship Id="rId5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png"/><Relationship Id="rId10" Type="http://schemas.openxmlformats.org/officeDocument/2006/relationships/hyperlink" Target="https://www.digikey.com/en/products/detail/qualtek/703W-00-08/1164207" TargetMode="External"/><Relationship Id="rId13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9" Type="http://schemas.openxmlformats.org/officeDocument/2006/relationships/hyperlink" Target="https://www.amazon.com/Superbat-Connector-Coaxial-Antenna-Analyzer/dp/B0BFPWJ3J9/ref=sr_1_1_sspa?crid=25CXFIKJGDMVI&amp;dib=eyJ2IjoiMSJ9.aQmhsUw5od7RWmQ_DMaBOQ.ph9vm-muvfUAOlDYaDOS95m5qxY4nHTGKAFkDCpoJT0&amp;dib_tag=se&amp;keywords=B0BFPWJ3J9&amp;qid=1739050460&amp;sprefix=b0bfpwj3j9%2Caps%2C152&amp;sr=8-1-spons&amp;sp_csd=d2lkZ2V0TmFtZT1zcF9hdGY&amp;th=1" TargetMode="External"/><Relationship Id="rId15" Type="http://schemas.openxmlformats.org/officeDocument/2006/relationships/image" Target="../media/image10.png"/><Relationship Id="rId14" Type="http://schemas.openxmlformats.org/officeDocument/2006/relationships/image" Target="../media/image5.png"/><Relationship Id="rId17" Type="http://schemas.openxmlformats.org/officeDocument/2006/relationships/image" Target="../media/image9.png"/><Relationship Id="rId16" Type="http://schemas.openxmlformats.org/officeDocument/2006/relationships/image" Target="../media/image3.png"/><Relationship Id="rId5" Type="http://schemas.openxmlformats.org/officeDocument/2006/relationships/hyperlink" Target="https://www.amazon.com/TICONN-Connectors-Waterproof-Automotive-Electrical/dp/B086Z2Y1D6/ref=sr_1_1_sspa?dib=eyJ2IjoiMSJ9.85GxvbbRnAgWGCP7zhjdYw.0ohrJ6ry1fNo6_8zSxBrbZyUwKirYfW50FhmhRiYIoQ&amp;dib_tag=se&amp;keywords=B086Z2Y1D6&amp;qid=1739049867&amp;sr=8-1-spons&amp;sp_csd=d2lkZ2V0TmFtZT1zcF9hdGY&amp;th=1" TargetMode="External"/><Relationship Id="rId6" Type="http://schemas.openxmlformats.org/officeDocument/2006/relationships/hyperlink" Target="https://www.amazon.com/DaierTek-Rocker-Switch-Household-Appliances/dp/B07S1MV462/ref=sr_1_1_sspa?crid=Z7DGKJFRXGYA&amp;dib=eyJ2IjoiMSJ9.gZMlLwlJt3lZdG0crayNq63zSHogf3IWZPCjcJowAfKE5Cj9u4CbUt5nE73KfOl9YmDjbz3WTZ6Bg-bygtC7ZuLkOYXh-aW4ex-p_cEM7Khh2kSfb_dAYmluoxphvmOGfzVsoCnusdGig2Uzzk9GplsVwFbtXZtHu5cgajilZHZUUv-mbW-zxWiQMM4mw227tT0yLwD5CuIPZiRygQC0gGBitSqKikQJYRcMS5eyAcsAiU5XbZ0flgvSWjbC2EL4VZ3qrR4zOblqaNYloGwA2SG_JXaEXHKibI0cG92cBf8.yOaNOn3_vqUCMuga-g6fOg9IPsi8W8CRdn7ndc6-nGk&amp;dib_tag=se&amp;keywords=KCD1-5-101&amp;qid=1739050090&amp;sprefix=kcd1-5-101%2Caps%2C168&amp;sr=8-1-spons&amp;sp_csd=d2lkZ2V0TmFtZT1zcF9hdGY&amp;th=1" TargetMode="External"/><Relationship Id="rId7" Type="http://schemas.openxmlformats.org/officeDocument/2006/relationships/hyperlink" Target="https://www.amazon.com/FIRMERST-Gauge-Conductor-Power-Copper/dp/B0CG19LWMD/ref=sr_1_5?crid=4VQ9WLCB6VDH&amp;dib=eyJ2IjoiMSJ9.XHapWiaoghGhiQ_oiJJ4oiE3LYdbGYCCbnHFDMokfeRR3Ekbc46TH5ATIrHId4SNnHzGPdRG5kjUqRw4iQyzL5CxNvzOOiC_YzqMBO9KYy7dTk8l3ljTMjhwZ2DXqYKnsEy7S1GlYYNV2z6kydyP_3hsWET1t5o45St2_C3-yQ1vzhni6PGrK7kGu2AHfnSGoxI5F6_pjprRf011SdTjmalKk9yoUpJcOLF8LSA7pJ16_9MLiqj7fcuZX59vaB6_F1ntZYxGcDluLZlQF5IuWZs5nMUwlL3jzX4tz3SIiaapsVNvJiVdsi45Jno9X52f9b-8gcjVMkXKwKP60DLH-CSCqDeB-hhkBIaasGbUbNpcxkL0mukxhVeAp13yCar8A4CnHMmcEf1drqWhhU1pz4EV5P9xH27d0RI2WTin3YJqGefWTOXA9q5kzWDmbdwB.u-eRqjouKtEpvdkrUBIStTewxHvvjbfSNo7E6Jbx75U&amp;dib_tag=se&amp;keywords=FIRMERST%2B10%2BFeet%2B12%2BGauge%2B3%2BConductor%2BPower%2BCable%2BSJTW%2B300V%2BPure%2BCopper%2BWire&amp;qid=1739050249&amp;sprefix=firmerst%2B10%2Bfeet%2B12%2Bgauge%2B3%2Bconductor%2Bpower%2Bcable%2Bsjtw%2B300v%2Bpure%2Bcopper%2Bwire%2B%2Caps%2C170&amp;sr=8-5&amp;th=1" TargetMode="External"/><Relationship Id="rId8" Type="http://schemas.openxmlformats.org/officeDocument/2006/relationships/hyperlink" Target="https://www.amazon.com/EDGELEC-Breadboard-Optional-Assorted-Multicolored/dp/B07GD2BWPY/ref=sr_1_1_sspa?crid=1UYWN8E2QF6SJ&amp;dib=eyJ2IjoiMSJ9.5aS9FBHZI69R-N7-bgEb9A.Y20e5z7BxkkAMhpVeYFzipsHQzS7Rzyq4B5-Tmy2kXE&amp;dib_tag=se&amp;keywords=ED-DP_L20_Mix_120pcs&amp;qid=1739050376&amp;sprefix=ed-dp_l20_mix_120pcs%2Caps%2C151&amp;sr=8-1-spons&amp;sp_csd=d2lkZ2V0TmFtZT1zcF9hdGY&amp;th=1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Relationship Id="rId6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"/>
          <p:cNvSpPr txBox="1"/>
          <p:nvPr/>
        </p:nvSpPr>
        <p:spPr>
          <a:xfrm>
            <a:off x="1225118" y="1677880"/>
            <a:ext cx="9430500" cy="27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0" i="0" lang="en" sz="80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QORVO_RADIO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" sz="8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Prototype Status Review</a:t>
            </a:r>
            <a:endParaRPr b="0" i="0" sz="13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"/>
          <p:cNvSpPr txBox="1"/>
          <p:nvPr/>
        </p:nvSpPr>
        <p:spPr>
          <a:xfrm>
            <a:off x="-965270" y="6005192"/>
            <a:ext cx="11620870" cy="13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Andrew Nicola, Nathan Waters, Andrew Bowman, Alan Luecke, Steve Freinstein 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"/>
          <p:cNvSpPr txBox="1"/>
          <p:nvPr/>
        </p:nvSpPr>
        <p:spPr>
          <a:xfrm>
            <a:off x="5285195" y="4474345"/>
            <a:ext cx="138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</a:rPr>
              <a:t>02/10/2025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"/>
          <p:cNvSpPr txBox="1"/>
          <p:nvPr>
            <p:ph idx="12" type="sldNum"/>
          </p:nvPr>
        </p:nvSpPr>
        <p:spPr>
          <a:xfrm>
            <a:off x="6000750" y="6545763"/>
            <a:ext cx="184252" cy="182038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af67689bf6_0_92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213" name="Google Shape;213;g2af67689bf6_0_92"/>
          <p:cNvSpPr txBox="1"/>
          <p:nvPr/>
        </p:nvSpPr>
        <p:spPr>
          <a:xfrm>
            <a:off x="674550" y="296400"/>
            <a:ext cx="10305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" sz="3700">
                <a:solidFill>
                  <a:schemeClr val="dk1"/>
                </a:solidFill>
              </a:rPr>
              <a:t>Abstracted Data Path [G] [P1.1, 1.6]</a:t>
            </a:r>
            <a:endParaRPr sz="3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214" name="Google Shape;214;g2af67689bf6_0_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350" y="2083550"/>
            <a:ext cx="11887200" cy="269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af67689bf6_0_99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220" name="Google Shape;220;g2af67689bf6_0_99"/>
          <p:cNvSpPr txBox="1"/>
          <p:nvPr/>
        </p:nvSpPr>
        <p:spPr>
          <a:xfrm>
            <a:off x="674550" y="296400"/>
            <a:ext cx="10305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" sz="3700">
                <a:solidFill>
                  <a:schemeClr val="dk1"/>
                </a:solidFill>
              </a:rPr>
              <a:t>FPGA to </a:t>
            </a:r>
            <a:r>
              <a:rPr lang="en" sz="3700">
                <a:solidFill>
                  <a:schemeClr val="dk1"/>
                </a:solidFill>
              </a:rPr>
              <a:t>Front-End Control </a:t>
            </a:r>
            <a:r>
              <a:rPr lang="en" sz="3700">
                <a:solidFill>
                  <a:schemeClr val="dk1"/>
                </a:solidFill>
              </a:rPr>
              <a:t>[E] [P2.5]</a:t>
            </a:r>
            <a:endParaRPr sz="3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t/>
            </a:r>
            <a:endParaRPr sz="3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221" name="Google Shape;221;g2af67689bf6_0_99"/>
          <p:cNvPicPr preferRelativeResize="0"/>
          <p:nvPr/>
        </p:nvPicPr>
        <p:blipFill rotWithShape="1">
          <a:blip r:embed="rId4">
            <a:alphaModFix/>
          </a:blip>
          <a:srcRect b="992" l="0" r="0" t="697"/>
          <a:stretch/>
        </p:blipFill>
        <p:spPr>
          <a:xfrm>
            <a:off x="89600" y="912475"/>
            <a:ext cx="11887201" cy="4844799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2af67689bf6_0_99"/>
          <p:cNvSpPr/>
          <p:nvPr/>
        </p:nvSpPr>
        <p:spPr>
          <a:xfrm>
            <a:off x="218200" y="3591100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2af67689bf6_0_99"/>
          <p:cNvSpPr/>
          <p:nvPr/>
        </p:nvSpPr>
        <p:spPr>
          <a:xfrm>
            <a:off x="218200" y="3684600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2af67689bf6_0_99"/>
          <p:cNvSpPr/>
          <p:nvPr/>
        </p:nvSpPr>
        <p:spPr>
          <a:xfrm>
            <a:off x="218200" y="3789900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2af67689bf6_0_99"/>
          <p:cNvSpPr/>
          <p:nvPr/>
        </p:nvSpPr>
        <p:spPr>
          <a:xfrm>
            <a:off x="218200" y="4484700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2af67689bf6_0_99"/>
          <p:cNvSpPr/>
          <p:nvPr/>
        </p:nvSpPr>
        <p:spPr>
          <a:xfrm>
            <a:off x="218200" y="5378300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2af67689bf6_0_99"/>
          <p:cNvSpPr/>
          <p:nvPr/>
        </p:nvSpPr>
        <p:spPr>
          <a:xfrm>
            <a:off x="218200" y="5550125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2af67689bf6_0_99"/>
          <p:cNvSpPr/>
          <p:nvPr/>
        </p:nvSpPr>
        <p:spPr>
          <a:xfrm>
            <a:off x="124650" y="1356975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2af67689bf6_0_99"/>
          <p:cNvSpPr/>
          <p:nvPr/>
        </p:nvSpPr>
        <p:spPr>
          <a:xfrm>
            <a:off x="124650" y="1465825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2af67689bf6_0_99"/>
          <p:cNvSpPr/>
          <p:nvPr/>
        </p:nvSpPr>
        <p:spPr>
          <a:xfrm>
            <a:off x="6150" y="1265775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2af67689bf6_0_99"/>
          <p:cNvSpPr/>
          <p:nvPr/>
        </p:nvSpPr>
        <p:spPr>
          <a:xfrm>
            <a:off x="8589775" y="342200"/>
            <a:ext cx="118500" cy="143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2af67689bf6_0_99"/>
          <p:cNvSpPr txBox="1"/>
          <p:nvPr/>
        </p:nvSpPr>
        <p:spPr>
          <a:xfrm>
            <a:off x="8614725" y="220550"/>
            <a:ext cx="33621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Not an I/O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- Converting</a:t>
            </a:r>
            <a:r>
              <a:rPr lang="en">
                <a:solidFill>
                  <a:schemeClr val="dk2"/>
                </a:solidFill>
              </a:rPr>
              <a:t> to an internal process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3" name="Google Shape;233;g2af67689bf6_0_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6700" y="5850150"/>
            <a:ext cx="5065571" cy="94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af67689bf6_0_35"/>
          <p:cNvSpPr txBox="1"/>
          <p:nvPr/>
        </p:nvSpPr>
        <p:spPr>
          <a:xfrm>
            <a:off x="687150" y="1103825"/>
            <a:ext cx="110415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" sz="3200">
                <a:solidFill>
                  <a:schemeClr val="dk1"/>
                </a:solidFill>
              </a:rPr>
              <a:t>Using Eclypse Z7 Notes repository (</a:t>
            </a:r>
            <a:r>
              <a:rPr lang="en" sz="3200">
                <a:solidFill>
                  <a:schemeClr val="dk1"/>
                </a:solidFill>
              </a:rPr>
              <a:t>recommended</a:t>
            </a:r>
            <a:r>
              <a:rPr lang="en" sz="3200">
                <a:solidFill>
                  <a:schemeClr val="dk1"/>
                </a:solidFill>
              </a:rPr>
              <a:t> by Digilent)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" sz="3200">
                <a:solidFill>
                  <a:schemeClr val="dk1"/>
                </a:solidFill>
              </a:rPr>
              <a:t>FPGA will run custom Alpine Linux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" sz="3200">
                <a:solidFill>
                  <a:schemeClr val="dk1"/>
                </a:solidFill>
              </a:rPr>
              <a:t>The source code is written in Verilog and C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" sz="3200">
                <a:solidFill>
                  <a:schemeClr val="dk1"/>
                </a:solidFill>
              </a:rPr>
              <a:t>Next steps are </a:t>
            </a:r>
            <a:r>
              <a:rPr lang="en" sz="3200">
                <a:solidFill>
                  <a:schemeClr val="dk1"/>
                </a:solidFill>
              </a:rPr>
              <a:t>controlling</a:t>
            </a:r>
            <a:r>
              <a:rPr lang="en" sz="3200">
                <a:solidFill>
                  <a:schemeClr val="dk1"/>
                </a:solidFill>
              </a:rPr>
              <a:t> PMOD from GNU Radio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239" name="Google Shape;239;g2af67689bf6_0_35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240" name="Google Shape;240;g2af67689bf6_0_35"/>
          <p:cNvSpPr txBox="1"/>
          <p:nvPr/>
        </p:nvSpPr>
        <p:spPr>
          <a:xfrm>
            <a:off x="674550" y="296400"/>
            <a:ext cx="10305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FPGA to Computer Communication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af843018c8_0_0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246" name="Google Shape;246;g2af843018c8_0_0"/>
          <p:cNvSpPr txBox="1"/>
          <p:nvPr/>
        </p:nvSpPr>
        <p:spPr>
          <a:xfrm>
            <a:off x="674550" y="296400"/>
            <a:ext cx="115176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" sz="3700">
                <a:solidFill>
                  <a:schemeClr val="dk1"/>
                </a:solidFill>
              </a:rPr>
              <a:t>Eclypse Z7 SDR Transceiver Clock Block Diagram</a:t>
            </a:r>
            <a:r>
              <a:rPr lang="en" sz="3700">
                <a:solidFill>
                  <a:schemeClr val="dk1"/>
                </a:solidFill>
              </a:rPr>
              <a:t> [M]</a:t>
            </a:r>
            <a:endParaRPr sz="3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t/>
            </a:r>
            <a:endParaRPr sz="3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247" name="Google Shape;247;g2af843018c8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363" y="936500"/>
            <a:ext cx="11437181" cy="4985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af67689bf6_0_58"/>
          <p:cNvSpPr txBox="1"/>
          <p:nvPr/>
        </p:nvSpPr>
        <p:spPr>
          <a:xfrm>
            <a:off x="687150" y="1103825"/>
            <a:ext cx="5651100" cy="20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" sz="2500">
                <a:solidFill>
                  <a:schemeClr val="dk1"/>
                </a:solidFill>
              </a:rPr>
              <a:t>Power Supply/Receptacle</a:t>
            </a:r>
            <a:endParaRPr sz="2500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" sz="2500">
                <a:solidFill>
                  <a:schemeClr val="dk1"/>
                </a:solidFill>
              </a:rPr>
              <a:t>Base Plate &amp; lid - 8x16in </a:t>
            </a:r>
            <a:endParaRPr sz="2500">
              <a:solidFill>
                <a:schemeClr val="dk1"/>
              </a:solidFill>
            </a:endParaRPr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○"/>
            </a:pPr>
            <a:r>
              <a:rPr lang="en" sz="2500">
                <a:solidFill>
                  <a:schemeClr val="dk1"/>
                </a:solidFill>
              </a:rPr>
              <a:t>updated wall dimensions</a:t>
            </a:r>
            <a:endParaRPr sz="2500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" sz="2500">
                <a:solidFill>
                  <a:schemeClr val="dk1"/>
                </a:solidFill>
              </a:rPr>
              <a:t>Fan - Adafruit 30x30x8mm - 5 VD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253" name="Google Shape;253;g2af67689bf6_0_58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254" name="Google Shape;254;g2af67689bf6_0_58"/>
          <p:cNvSpPr txBox="1"/>
          <p:nvPr/>
        </p:nvSpPr>
        <p:spPr>
          <a:xfrm>
            <a:off x="674550" y="296400"/>
            <a:ext cx="10305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Enclosure Changes [I] [P1.5]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255" name="Google Shape;255;g2af67689bf6_0_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408025"/>
            <a:ext cx="6823200" cy="236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2af67689bf6_0_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6775" y="850575"/>
            <a:ext cx="4685226" cy="491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af67689bf6_0_64"/>
          <p:cNvSpPr txBox="1"/>
          <p:nvPr/>
        </p:nvSpPr>
        <p:spPr>
          <a:xfrm>
            <a:off x="687150" y="1103824"/>
            <a:ext cx="108393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" sz="2500">
                <a:solidFill>
                  <a:schemeClr val="dk1"/>
                </a:solidFill>
              </a:rPr>
              <a:t>We only have one chance at getting the PCB to work, Jed, Steve and Andrew N are reviewing Nathans PCB Schematics and Jed is actively helping in </a:t>
            </a:r>
            <a:r>
              <a:rPr lang="en" sz="2500">
                <a:solidFill>
                  <a:schemeClr val="dk1"/>
                </a:solidFill>
              </a:rPr>
              <a:t>designing</a:t>
            </a:r>
            <a:r>
              <a:rPr lang="en" sz="2500">
                <a:solidFill>
                  <a:schemeClr val="dk1"/>
                </a:solidFill>
              </a:rPr>
              <a:t> the layout. </a:t>
            </a:r>
            <a:endParaRPr sz="2500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" sz="2500">
                <a:solidFill>
                  <a:schemeClr val="dk1"/>
                </a:solidFill>
              </a:rPr>
              <a:t>There is still a lot of work to be done on the computer side, to help with that Nathan moved Andrew N over to computer work to help Andrew B where needed. Moved Steve over to PCB Layout to help Nathan. </a:t>
            </a:r>
            <a:endParaRPr sz="2500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●"/>
            </a:pPr>
            <a:r>
              <a:rPr lang="en" sz="2500">
                <a:solidFill>
                  <a:schemeClr val="dk1"/>
                </a:solidFill>
              </a:rPr>
              <a:t>The time left to assemble the </a:t>
            </a:r>
            <a:r>
              <a:rPr lang="en" sz="2500">
                <a:solidFill>
                  <a:schemeClr val="dk1"/>
                </a:solidFill>
              </a:rPr>
              <a:t>enclosure</a:t>
            </a:r>
            <a:r>
              <a:rPr lang="en" sz="2500">
                <a:solidFill>
                  <a:schemeClr val="dk1"/>
                </a:solidFill>
              </a:rPr>
              <a:t> and mount our components </a:t>
            </a:r>
            <a:r>
              <a:rPr lang="en" sz="2500">
                <a:solidFill>
                  <a:schemeClr val="dk1"/>
                </a:solidFill>
              </a:rPr>
              <a:t>inside</a:t>
            </a:r>
            <a:r>
              <a:rPr lang="en" sz="2500">
                <a:solidFill>
                  <a:schemeClr val="dk1"/>
                </a:solidFill>
              </a:rPr>
              <a:t> is running out. Once the PCB is ordered Nathan will be focused on helping Alan with the </a:t>
            </a:r>
            <a:r>
              <a:rPr lang="en" sz="2500">
                <a:solidFill>
                  <a:schemeClr val="dk1"/>
                </a:solidFill>
              </a:rPr>
              <a:t>enclosure</a:t>
            </a:r>
            <a:r>
              <a:rPr lang="en" sz="2500">
                <a:solidFill>
                  <a:schemeClr val="dk1"/>
                </a:solidFill>
              </a:rPr>
              <a:t> if needed.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262" name="Google Shape;262;g2af67689bf6_0_64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263" name="Google Shape;263;g2af67689bf6_0_64"/>
          <p:cNvSpPr txBox="1"/>
          <p:nvPr/>
        </p:nvSpPr>
        <p:spPr>
          <a:xfrm>
            <a:off x="687150" y="335450"/>
            <a:ext cx="10305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Risk Mitigation 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/>
          <p:nvPr/>
        </p:nvSpPr>
        <p:spPr>
          <a:xfrm>
            <a:off x="1536400" y="1117000"/>
            <a:ext cx="9119200" cy="23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0" i="0" lang="en" sz="80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Questions?</a:t>
            </a:r>
            <a:endParaRPr b="0" i="0" sz="13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5"/>
          <p:cNvSpPr txBox="1"/>
          <p:nvPr/>
        </p:nvSpPr>
        <p:spPr>
          <a:xfrm>
            <a:off x="2235605" y="5580323"/>
            <a:ext cx="7195628" cy="70048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0259471558_0_5"/>
          <p:cNvSpPr txBox="1"/>
          <p:nvPr/>
        </p:nvSpPr>
        <p:spPr>
          <a:xfrm>
            <a:off x="687150" y="744900"/>
            <a:ext cx="5048100" cy="53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[A] </a:t>
            </a:r>
            <a:endParaRPr b="0" i="0" sz="1600" u="none" cap="none" strike="noStrike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Title: Statement of Work (SOW)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Author: QORVO_RADIO Design Team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Description: Finalized objectives and deliverables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File: </a:t>
            </a: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QORVO_RADIO_PerformanceSpec_and_SOW.docx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r>
              <a:rPr lang="en" sz="1000"/>
              <a:t>SD2_QORVO_RADIO_S25&gt;Reports and Documents&gt;PROJECT MANAGEMENT&gt;QORVO_RADIO_SOW.docx</a:t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[B] </a:t>
            </a:r>
            <a:endParaRPr b="0" i="0" sz="1600" u="none" cap="none" strike="noStrike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Title: U</a:t>
            </a:r>
            <a:r>
              <a:rPr lang="en"/>
              <a:t>pdated 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Plan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Author: Nathan Waters and Alan Lucke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Description: Timeline and key milestones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File: </a:t>
            </a:r>
            <a:r>
              <a:rPr lang="en" u="sng">
                <a:solidFill>
                  <a:schemeClr val="hlink"/>
                </a:solidFill>
                <a:hlinkClick r:id="rId4"/>
              </a:rPr>
              <a:t>QORVO_RADIO_Plan_RevA.xlsx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</a:t>
            </a:r>
            <a:r>
              <a:rPr lang="en" sz="1000"/>
              <a:t>SD2_QORVO_RADIO_S25&gt;Reports and Documents&gt;QORVO_RADIO_Plan_RevA.xlsx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[C] </a:t>
            </a:r>
            <a:endParaRPr b="0" i="0" sz="1600" u="none" cap="none" strike="noStrike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Title: </a:t>
            </a:r>
            <a:r>
              <a:rPr lang="en"/>
              <a:t>Schematic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Author: </a:t>
            </a:r>
            <a:r>
              <a:rPr lang="en"/>
              <a:t>Nathan Waters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Description: </a:t>
            </a:r>
            <a:r>
              <a:rPr lang="en"/>
              <a:t>Schematic for PCB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File: </a:t>
            </a:r>
            <a:r>
              <a:rPr lang="en" u="sng">
                <a:solidFill>
                  <a:schemeClr val="hlink"/>
                </a:solidFill>
                <a:hlinkClick r:id="rId5"/>
              </a:rPr>
              <a:t>QORVO_RADIO_PCB.PDF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r>
              <a:rPr lang="en" sz="1000"/>
              <a:t>SD2_QORVO_RADIO_S25&gt;DRAWINGS&gt;PCB&gt;COMPONENTS&gt;SCHEMATICS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30259471558_0_5"/>
          <p:cNvSpPr txBox="1"/>
          <p:nvPr/>
        </p:nvSpPr>
        <p:spPr>
          <a:xfrm>
            <a:off x="674550" y="137450"/>
            <a:ext cx="108645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30259471558_0_5"/>
          <p:cNvSpPr txBox="1"/>
          <p:nvPr/>
        </p:nvSpPr>
        <p:spPr>
          <a:xfrm>
            <a:off x="5735250" y="659525"/>
            <a:ext cx="5048100" cy="53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[D] </a:t>
            </a:r>
            <a:endParaRPr sz="1600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Title: Updated Block Diagram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Author: Nathan Waters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Description: System architecture 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File: </a:t>
            </a:r>
            <a:r>
              <a:rPr lang="en" u="sng">
                <a:solidFill>
                  <a:schemeClr val="hlink"/>
                </a:solidFill>
                <a:hlinkClick r:id="rId6"/>
              </a:rPr>
              <a:t>QORVO_RADIO_PCB.PDF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r>
              <a:rPr lang="en" sz="1000"/>
              <a:t>SD2_QORVO_RADIO_S25&gt;DRAWINGS&gt;PCB&gt;COMPONENTS&gt;SCHEMATICS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[E] </a:t>
            </a:r>
            <a:endParaRPr sz="1600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Title: FPGA to Front-End Control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Author: Steven Freinstein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Description: Block Diagram for SPI Communication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File: </a:t>
            </a:r>
            <a:r>
              <a:rPr lang="en" u="sng">
                <a:solidFill>
                  <a:schemeClr val="hlink"/>
                </a:solidFill>
                <a:hlinkClick r:id="rId7"/>
              </a:rPr>
              <a:t>FPGAInterconnectsDiagram.png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r>
              <a:rPr lang="en" sz="1000"/>
              <a:t>SD2_QORVO_RADIO_S25&gt;Research&gt;Computer&gt;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000"/>
              <a:t>WorkDocs_Steven&gt;FPGAInterconnectsDiagram.png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07585ccc1c_0_57"/>
          <p:cNvSpPr txBox="1"/>
          <p:nvPr/>
        </p:nvSpPr>
        <p:spPr>
          <a:xfrm>
            <a:off x="687150" y="1071950"/>
            <a:ext cx="5420100" cy="55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[G] </a:t>
            </a:r>
            <a:endParaRPr b="0" i="0" sz="1600" u="none" cap="none" strike="noStrike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Title: Abstracted Data Path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Author: Andrew Bowman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Description: Path from PC to RF Front end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File: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Qorvo_F24_SD/Computer/EclypseZ7_rev0-Copy of Hardware.drawio.png at main · Eskdagoat/Qorvo_F24_SD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[H] </a:t>
            </a:r>
            <a:endParaRPr b="0" i="0" sz="1600" u="none" cap="none" strike="noStrike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Title: I/O Expander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Author: Steve Frienstien/Texas Instruments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Description: I/O Expander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File: </a:t>
            </a: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MCP23017_Data_Sheet_DS20001952-2998473.pdf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r>
              <a:rPr lang="en" sz="1000"/>
              <a:t>SD2_QORVO_RADIO_S25&gt;DRAWINGS&gt;PCB&gt;COMPONENTS&gt;MCP23017_Data_Sheet_DS20001952-2998473.pdf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[I] </a:t>
            </a:r>
            <a:endParaRPr sz="1600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Title: Updated Enclosure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Author: Alan Lucke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Description: CREO 3D model of Enclosure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File: </a:t>
            </a:r>
            <a:r>
              <a:rPr lang="en" u="sng">
                <a:solidFill>
                  <a:schemeClr val="hlink"/>
                </a:solidFill>
                <a:hlinkClick r:id="rId5"/>
              </a:rPr>
              <a:t>UPDATED_ENCLOSURE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r>
              <a:rPr lang="en" sz="1000"/>
              <a:t>SD2_QORVO_RADIO_S25&gt;DRAWINGS&gt;ENCLOSURE&gt;UPDATED_ENCLOSURE.PNG</a:t>
            </a:r>
            <a:endParaRPr/>
          </a:p>
        </p:txBody>
      </p:sp>
      <p:sp>
        <p:nvSpPr>
          <p:cNvPr id="284" name="Google Shape;284;g307585ccc1c_0_57"/>
          <p:cNvSpPr txBox="1"/>
          <p:nvPr/>
        </p:nvSpPr>
        <p:spPr>
          <a:xfrm>
            <a:off x="674550" y="296400"/>
            <a:ext cx="108645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g307585ccc1c_0_57"/>
          <p:cNvSpPr txBox="1"/>
          <p:nvPr/>
        </p:nvSpPr>
        <p:spPr>
          <a:xfrm>
            <a:off x="6250200" y="1224350"/>
            <a:ext cx="5420100" cy="55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[J] </a:t>
            </a:r>
            <a:endParaRPr sz="1600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Title: QORVO_RADIO_PR3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Author: Alan Luecke and Nathan Waters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Description: Purchase Order for Amazon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File: </a:t>
            </a:r>
            <a:r>
              <a:rPr lang="en" u="sng">
                <a:solidFill>
                  <a:schemeClr val="hlink"/>
                </a:solidFill>
                <a:hlinkClick r:id="rId6"/>
              </a:rPr>
              <a:t>QORVO_RADIO_PR3</a:t>
            </a:r>
            <a:endParaRPr sz="1600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r>
              <a:rPr lang="en" sz="1000"/>
              <a:t>SD2_QORVO_RADIO_S25&gt;BILL OF MATERIALS AND BUDGET&gt;PURCHASE ORDER&gt;QORVO_RADIO_PR4</a:t>
            </a:r>
            <a:endParaRPr sz="1600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[K] </a:t>
            </a:r>
            <a:endParaRPr sz="1600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Title: QORVO_RADIO_PR4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Author: Alan Luecke and Nathan Waters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Description: Purchase Order for DigiKey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File: </a:t>
            </a:r>
            <a:r>
              <a:rPr lang="en" u="sng">
                <a:solidFill>
                  <a:schemeClr val="hlink"/>
                </a:solidFill>
                <a:hlinkClick r:id="rId7"/>
              </a:rPr>
              <a:t>QORVO_RADIO_PR4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r>
              <a:rPr lang="en" sz="1000"/>
              <a:t>SD2_QORVO_RADIO_S25&gt;BILL OF MATERIALS AND BUDGET&gt;PURCHASE ORDER&gt;QORVO_RADIO_PR4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[L] </a:t>
            </a:r>
            <a:endParaRPr sz="1600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Title: Task Management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Author: Nathan Waters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Description: To-Do List for SD2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File: </a:t>
            </a:r>
            <a:r>
              <a:rPr lang="en" u="sng">
                <a:solidFill>
                  <a:schemeClr val="hlink"/>
                </a:solidFill>
                <a:hlinkClick r:id="rId8"/>
              </a:rPr>
              <a:t>Task Management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r>
              <a:rPr lang="en" sz="1000"/>
              <a:t>SD2_QORVO_RADIO_S25&gt;Reports and Documents&gt;PROJECT MANAGEMENT&gt;TASK MANAGEMENT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af843018c8_0_18"/>
          <p:cNvSpPr txBox="1"/>
          <p:nvPr/>
        </p:nvSpPr>
        <p:spPr>
          <a:xfrm>
            <a:off x="687150" y="1071950"/>
            <a:ext cx="5420100" cy="55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en" sz="1600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b="0" i="0" lang="en" sz="1600" u="none" cap="none" strike="noStrike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] </a:t>
            </a:r>
            <a:endParaRPr b="0" i="0" sz="1600" u="none" cap="none" strike="noStrike">
              <a:solidFill>
                <a:srgbClr val="1F1F1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Title: </a:t>
            </a:r>
            <a:r>
              <a:rPr lang="en"/>
              <a:t>Eclypse Z7 SDR Transceiver Clock Block Diagram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Author: Andrew Bowman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Description: </a:t>
            </a:r>
            <a:r>
              <a:rPr lang="en"/>
              <a:t>Eclypse Z7 SDR Transceiver Clock Block Diagram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Qorvo_F24_SD/SD2_Spring25/Computer/ez7n_sdr_transceiver_with_clock.pdf at main · Eskdagoat/Qorvo_F24_SD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/>
              <a:t>File Location: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92" name="Google Shape;292;g2af843018c8_0_18"/>
          <p:cNvSpPr txBox="1"/>
          <p:nvPr/>
        </p:nvSpPr>
        <p:spPr>
          <a:xfrm>
            <a:off x="674550" y="296400"/>
            <a:ext cx="108645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2af843018c8_0_18"/>
          <p:cNvSpPr txBox="1"/>
          <p:nvPr/>
        </p:nvSpPr>
        <p:spPr>
          <a:xfrm>
            <a:off x="6250200" y="1224350"/>
            <a:ext cx="5420100" cy="55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"/>
          <p:cNvSpPr txBox="1"/>
          <p:nvPr/>
        </p:nvSpPr>
        <p:spPr>
          <a:xfrm>
            <a:off x="687150" y="1103824"/>
            <a:ext cx="108393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Primary goal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 and Develop a modular, reconfigurable Software Defined Radio (SDR) platform that can accommodate future student projects and provide a flexible environment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Functionality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Enable testing of multiple RF modules simultaneously with an independent digital control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Support a frequency range of 85 MHz to 2500 MHz with dual receive (Rx) channels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Ensure interaction between hardware and software through an </a:t>
            </a:r>
            <a:r>
              <a:rPr lang="en" sz="2000"/>
              <a:t>Ethernet/USB </a:t>
            </a: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interface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"/>
          <p:cNvSpPr txBox="1"/>
          <p:nvPr>
            <p:ph idx="12" type="sldNum"/>
          </p:nvPr>
        </p:nvSpPr>
        <p:spPr>
          <a:xfrm>
            <a:off x="5853554" y="6393510"/>
            <a:ext cx="484892" cy="176972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141" name="Google Shape;141;p2"/>
          <p:cNvSpPr txBox="1"/>
          <p:nvPr/>
        </p:nvSpPr>
        <p:spPr>
          <a:xfrm>
            <a:off x="674550" y="296400"/>
            <a:ext cx="108645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Objective [A] [B]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"/>
          <p:cNvSpPr txBox="1"/>
          <p:nvPr/>
        </p:nvSpPr>
        <p:spPr>
          <a:xfrm>
            <a:off x="9329275" y="5315350"/>
            <a:ext cx="26334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Information from [C] Statement of Work</a:t>
            </a:r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13efe0b492_0_122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148" name="Google Shape;148;g313efe0b492_0_122"/>
          <p:cNvSpPr txBox="1"/>
          <p:nvPr/>
        </p:nvSpPr>
        <p:spPr>
          <a:xfrm>
            <a:off x="674550" y="296400"/>
            <a:ext cx="103263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Plan and outstanding milestones [B]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g313efe0b492_0_122"/>
          <p:cNvPicPr preferRelativeResize="0"/>
          <p:nvPr/>
        </p:nvPicPr>
        <p:blipFill rotWithShape="1">
          <a:blip r:embed="rId4">
            <a:alphaModFix/>
          </a:blip>
          <a:srcRect b="0" l="10530" r="0" t="0"/>
          <a:stretch/>
        </p:blipFill>
        <p:spPr>
          <a:xfrm>
            <a:off x="1011150" y="1078200"/>
            <a:ext cx="4880301" cy="229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313efe0b492_0_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0650" y="1078200"/>
            <a:ext cx="5030193" cy="229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313efe0b492_0_1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3471575"/>
            <a:ext cx="11887200" cy="2000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f67689bf6_0_22"/>
          <p:cNvSpPr txBox="1"/>
          <p:nvPr/>
        </p:nvSpPr>
        <p:spPr>
          <a:xfrm>
            <a:off x="687150" y="1103824"/>
            <a:ext cx="108393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PR3 (Amazon), and PR4 (Digikey) (P1.3 of Project Plan)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Both have been approved and are currently being ordered by ISL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PR3 Lead Time is 5 days (All items)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PR4 Lead Time is 1 </a:t>
            </a:r>
            <a:r>
              <a:rPr lang="en" sz="2000">
                <a:solidFill>
                  <a:schemeClr val="dk1"/>
                </a:solidFill>
              </a:rPr>
              <a:t>week (All items)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These PRs include all remaining hardware, connectors, and non-PCB items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Waiting on: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PCB completion for order through JLC PCB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Once Final Schematic is reviewed, consigning order with JLC will be ordered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57" name="Google Shape;157;g2af67689bf6_0_22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158" name="Google Shape;158;g2af67689bf6_0_22"/>
          <p:cNvSpPr txBox="1"/>
          <p:nvPr/>
        </p:nvSpPr>
        <p:spPr>
          <a:xfrm>
            <a:off x="674550" y="296400"/>
            <a:ext cx="10305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Purchase Status [J] [K] [P1.3]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af67689bf6_0_29"/>
          <p:cNvSpPr txBox="1"/>
          <p:nvPr/>
        </p:nvSpPr>
        <p:spPr>
          <a:xfrm>
            <a:off x="687150" y="1103824"/>
            <a:ext cx="108393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PCB</a:t>
            </a:r>
            <a:endParaRPr sz="3200">
              <a:solidFill>
                <a:schemeClr val="dk1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Changes mostly added to Schematic</a:t>
            </a:r>
            <a:endParaRPr sz="2000">
              <a:solidFill>
                <a:schemeClr val="dk1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Block Diagram almost complete (Need to figure out controls)</a:t>
            </a:r>
            <a:endParaRPr sz="2000">
              <a:solidFill>
                <a:schemeClr val="dk1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Review then Layout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Software</a:t>
            </a:r>
            <a:endParaRPr sz="3200">
              <a:solidFill>
                <a:schemeClr val="dk1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Initial testing of Eclypse Z7 with GNU Radio is in progress</a:t>
            </a:r>
            <a:endParaRPr sz="2000">
              <a:solidFill>
                <a:schemeClr val="dk1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Working on Verilog/VHDL code and verification</a:t>
            </a:r>
            <a:endParaRPr sz="2000">
              <a:solidFill>
                <a:schemeClr val="dk1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SPI controllers are functional within simulations, but require improvements.</a:t>
            </a:r>
            <a:endParaRPr sz="2000">
              <a:solidFill>
                <a:schemeClr val="dk1"/>
              </a:solidFill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</a:pPr>
            <a:r>
              <a:rPr lang="en" sz="2000">
                <a:solidFill>
                  <a:schemeClr val="dk1"/>
                </a:solidFill>
              </a:rPr>
              <a:t>Will need to simulate passing of GNU Radio data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Enclosure</a:t>
            </a:r>
            <a:endParaRPr sz="3200">
              <a:solidFill>
                <a:schemeClr val="dk1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All enclosure components with new dimensions and parts are updated in CAD. </a:t>
            </a:r>
            <a:endParaRPr sz="2000">
              <a:solidFill>
                <a:schemeClr val="dk1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Walls are ready for 3D printing, and the base plate and lid are ready for drilling/cutting. 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64" name="Google Shape;164;g2af67689bf6_0_29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165" name="Google Shape;165;g2af67689bf6_0_29"/>
          <p:cNvSpPr txBox="1"/>
          <p:nvPr/>
        </p:nvSpPr>
        <p:spPr>
          <a:xfrm>
            <a:off x="674550" y="296400"/>
            <a:ext cx="10305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System Model Status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f67689bf6_0_73"/>
          <p:cNvSpPr txBox="1"/>
          <p:nvPr/>
        </p:nvSpPr>
        <p:spPr>
          <a:xfrm>
            <a:off x="398100" y="1057050"/>
            <a:ext cx="80931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/>
              <a:t>Switched to the RPD-60A power supply due to the cost and size of the </a:t>
            </a:r>
            <a:r>
              <a:rPr lang="en" sz="2000"/>
              <a:t>previously</a:t>
            </a:r>
            <a:r>
              <a:rPr lang="en" sz="2000"/>
              <a:t> </a:t>
            </a:r>
            <a:r>
              <a:rPr lang="en" sz="2000"/>
              <a:t>agreed on power supply.</a:t>
            </a:r>
            <a:endParaRPr sz="2000"/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Medical grade switching power supply with 5V and 12V outputs, rated for 50W and has a 100 kHz Frequency of </a:t>
            </a:r>
            <a:r>
              <a:rPr lang="en" sz="2000"/>
              <a:t>oscillation</a:t>
            </a:r>
            <a:r>
              <a:rPr lang="en" sz="2000"/>
              <a:t>.</a:t>
            </a:r>
            <a:endParaRPr sz="2000"/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Will need to </a:t>
            </a:r>
            <a:r>
              <a:rPr lang="en" sz="2000"/>
              <a:t>make</a:t>
            </a:r>
            <a:r>
              <a:rPr lang="en" sz="2000"/>
              <a:t> our own AC power cable </a:t>
            </a:r>
            <a:r>
              <a:rPr lang="en" sz="2000"/>
              <a:t>that</a:t>
            </a:r>
            <a:r>
              <a:rPr lang="en" sz="2000"/>
              <a:t> goes from the enclosure to the AC input.</a:t>
            </a:r>
            <a:endParaRPr sz="2000"/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Cable will have three inputs: live, </a:t>
            </a:r>
            <a:r>
              <a:rPr lang="en" sz="2000"/>
              <a:t>neutral</a:t>
            </a:r>
            <a:r>
              <a:rPr lang="en" sz="2000"/>
              <a:t> and ground.</a:t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2af67689bf6_0_73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172" name="Google Shape;172;g2af67689bf6_0_73"/>
          <p:cNvSpPr txBox="1"/>
          <p:nvPr/>
        </p:nvSpPr>
        <p:spPr>
          <a:xfrm>
            <a:off x="674550" y="296400"/>
            <a:ext cx="108645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Power Supply [K]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g2af67689bf6_0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6325" y="167286"/>
            <a:ext cx="3294675" cy="329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2af67689bf6_0_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29175" y="3100321"/>
            <a:ext cx="2453000" cy="24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af67689bf6_0_41"/>
          <p:cNvSpPr txBox="1"/>
          <p:nvPr/>
        </p:nvSpPr>
        <p:spPr>
          <a:xfrm>
            <a:off x="641600" y="1103699"/>
            <a:ext cx="108393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Recommended </a:t>
            </a:r>
            <a:r>
              <a:rPr lang="en" sz="2000">
                <a:solidFill>
                  <a:schemeClr val="dk1"/>
                </a:solidFill>
              </a:rPr>
              <a:t>receptacle is compatible with wire gauges of #22 - #16, we will be using #12 wire. We will crimp a quick disconnect directly to the pin, and then crimp our wire to that.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Power Entry Receptacle for power transmission from wall outlet to power supply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On/Off power switch for FPGA mounted to exterior of enclosure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7.8 inch jumper wires for testing, FPGA/PCB communication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SMA male - male for PCB - ADC connection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SMA female edge connector for PCB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Threaded heat inserts and hardware for enclosure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80" name="Google Shape;180;g2af67689bf6_0_41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181" name="Google Shape;181;g2af67689bf6_0_41"/>
          <p:cNvSpPr txBox="1"/>
          <p:nvPr/>
        </p:nvSpPr>
        <p:spPr>
          <a:xfrm>
            <a:off x="674550" y="296400"/>
            <a:ext cx="10305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Hardware/connectors Progress [J] [K] [P1.3]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182" name="Google Shape;182;g2af67689bf6_0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700" y="4088391"/>
            <a:ext cx="1301150" cy="154778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2af67689bf6_0_41"/>
          <p:cNvSpPr txBox="1"/>
          <p:nvPr/>
        </p:nvSpPr>
        <p:spPr>
          <a:xfrm>
            <a:off x="503350" y="5826025"/>
            <a:ext cx="5664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5"/>
              </a:rPr>
              <a:t>Link</a:t>
            </a:r>
            <a:r>
              <a:rPr lang="en" sz="800">
                <a:solidFill>
                  <a:schemeClr val="dk2"/>
                </a:solidFill>
              </a:rPr>
              <a:t> 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6"/>
              </a:rPr>
              <a:t>Link</a:t>
            </a:r>
            <a:r>
              <a:rPr lang="en" sz="800">
                <a:solidFill>
                  <a:schemeClr val="dk2"/>
                </a:solidFill>
              </a:rPr>
              <a:t> 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7"/>
              </a:rPr>
              <a:t>Link</a:t>
            </a:r>
            <a:r>
              <a:rPr lang="en" sz="800">
                <a:solidFill>
                  <a:schemeClr val="dk2"/>
                </a:solidFill>
              </a:rPr>
              <a:t> 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8"/>
              </a:rPr>
              <a:t>Link</a:t>
            </a:r>
            <a:r>
              <a:rPr lang="en" sz="800">
                <a:solidFill>
                  <a:schemeClr val="dk2"/>
                </a:solidFill>
              </a:rPr>
              <a:t> 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9"/>
              </a:rPr>
              <a:t>Link</a:t>
            </a:r>
            <a:r>
              <a:rPr lang="en" sz="800">
                <a:solidFill>
                  <a:schemeClr val="dk2"/>
                </a:solidFill>
              </a:rPr>
              <a:t> 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10"/>
              </a:rPr>
              <a:t>Link</a:t>
            </a:r>
            <a:r>
              <a:rPr lang="en" sz="800">
                <a:solidFill>
                  <a:schemeClr val="dk2"/>
                </a:solidFill>
              </a:rPr>
              <a:t> </a:t>
            </a:r>
            <a:endParaRPr sz="800">
              <a:solidFill>
                <a:schemeClr val="dk2"/>
              </a:solidFill>
            </a:endParaRPr>
          </a:p>
        </p:txBody>
      </p:sp>
      <p:pic>
        <p:nvPicPr>
          <p:cNvPr id="184" name="Google Shape;184;g2af67689bf6_0_4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1309388" y="1643747"/>
            <a:ext cx="654625" cy="227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2af67689bf6_0_4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089575" y="4195612"/>
            <a:ext cx="864816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2af67689bf6_0_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456800" y="4001797"/>
            <a:ext cx="1200625" cy="15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2af67689bf6_0_4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967252" y="4110096"/>
            <a:ext cx="1439850" cy="1489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2af67689bf6_0_4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10716924" y="4222325"/>
            <a:ext cx="1301150" cy="126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g2af67689bf6_0_4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3230425" y="4259755"/>
            <a:ext cx="1792587" cy="1435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2af67689bf6_0_41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299025" y="4257252"/>
            <a:ext cx="1877650" cy="1378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2f9691c963_3_42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196" name="Google Shape;196;g32f9691c963_3_42"/>
          <p:cNvSpPr txBox="1"/>
          <p:nvPr/>
        </p:nvSpPr>
        <p:spPr>
          <a:xfrm>
            <a:off x="187875" y="158775"/>
            <a:ext cx="118893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Schematic Changes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197" name="Google Shape;197;g32f9691c963_3_42"/>
          <p:cNvSpPr txBox="1"/>
          <p:nvPr/>
        </p:nvSpPr>
        <p:spPr>
          <a:xfrm>
            <a:off x="512875" y="1075700"/>
            <a:ext cx="4225800" cy="44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Test points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Controls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Power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GND pin for testing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Important Nets Labeled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Filtering Split up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Board Stackup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System level Block Diagram is almost complete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All RLC footprints attached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98" name="Google Shape;198;g32f9691c963_3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6975" y="366799"/>
            <a:ext cx="7189127" cy="53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2f9691c963_3_101"/>
          <p:cNvSpPr txBox="1"/>
          <p:nvPr>
            <p:ph idx="12" type="sldNum"/>
          </p:nvPr>
        </p:nvSpPr>
        <p:spPr>
          <a:xfrm>
            <a:off x="5853554" y="6393510"/>
            <a:ext cx="48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204" name="Google Shape;204;g32f9691c963_3_101"/>
          <p:cNvSpPr txBox="1"/>
          <p:nvPr/>
        </p:nvSpPr>
        <p:spPr>
          <a:xfrm>
            <a:off x="187875" y="158775"/>
            <a:ext cx="118893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Schematic/Changes</a:t>
            </a:r>
            <a:endParaRPr sz="3200">
              <a:solidFill>
                <a:schemeClr val="dk2"/>
              </a:solidFill>
            </a:endParaRPr>
          </a:p>
        </p:txBody>
      </p:sp>
      <p:pic>
        <p:nvPicPr>
          <p:cNvPr id="205" name="Google Shape;205;g32f9691c963_3_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3550" y="444775"/>
            <a:ext cx="6021608" cy="4754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32f9691c963_3_10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-928650" y="2165050"/>
            <a:ext cx="4356426" cy="212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32f9691c963_3_10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36451" y="1578900"/>
            <a:ext cx="2794425" cy="32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2021-09-26T21:05:23Z</dcterms:created>
  <dc:creator>Kelby Perren</dc:creator>
</cp:coreProperties>
</file>